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6" r:id="rId3"/>
    <p:sldId id="257" r:id="rId4"/>
    <p:sldId id="262" r:id="rId5"/>
    <p:sldId id="267" r:id="rId6"/>
    <p:sldId id="284" r:id="rId7"/>
    <p:sldId id="285" r:id="rId8"/>
    <p:sldId id="258" r:id="rId9"/>
    <p:sldId id="264" r:id="rId10"/>
    <p:sldId id="289" r:id="rId11"/>
    <p:sldId id="265" r:id="rId12"/>
    <p:sldId id="266"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1" autoAdjust="0"/>
    <p:restoredTop sz="94650" autoAdjust="0"/>
  </p:normalViewPr>
  <p:slideViewPr>
    <p:cSldViewPr>
      <p:cViewPr>
        <p:scale>
          <a:sx n="86" d="100"/>
          <a:sy n="86" d="100"/>
        </p:scale>
        <p:origin x="-318" y="1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2DA876-D78A-4207-B316-3FB5EB44A1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632261-424F-4E83-AE0C-A106C009B781}" type="datetimeFigureOut">
              <a:rPr lang="en-US" smtClean="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62DA876-D78A-4207-B316-3FB5EB44A184}"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632261-424F-4E83-AE0C-A106C009B781}" type="datetimeFigureOut">
              <a:rPr lang="en-US" smtClean="0"/>
              <a:pPr/>
              <a:t>9/10/2015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2DA876-D78A-4207-B316-3FB5EB44A184}"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fpier.org/" TargetMode="External"/><Relationship Id="rId2" Type="http://schemas.openxmlformats.org/officeDocument/2006/relationships/hyperlink" Target="mailto:efpier@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Epworth Forest</a:t>
            </a:r>
            <a:br>
              <a:rPr lang="en-US" dirty="0" smtClean="0"/>
            </a:br>
            <a:r>
              <a:rPr lang="en-US" dirty="0" smtClean="0"/>
              <a:t>Administration Committee</a:t>
            </a:r>
            <a:endParaRPr lang="en-US" dirty="0"/>
          </a:p>
        </p:txBody>
      </p:sp>
      <p:sp>
        <p:nvSpPr>
          <p:cNvPr id="3" name="Subtitle 2"/>
          <p:cNvSpPr>
            <a:spLocks noGrp="1"/>
          </p:cNvSpPr>
          <p:nvPr>
            <p:ph type="subTitle" idx="1"/>
          </p:nvPr>
        </p:nvSpPr>
        <p:spPr/>
        <p:txBody>
          <a:bodyPr/>
          <a:lstStyle/>
          <a:p>
            <a:pPr algn="ctr"/>
            <a:r>
              <a:rPr lang="en-US" dirty="0" smtClean="0"/>
              <a:t>September 12,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3200" dirty="0" smtClean="0"/>
              <a:t>Appeal Process</a:t>
            </a:r>
            <a:endParaRPr lang="en-US" sz="3200" dirty="0"/>
          </a:p>
        </p:txBody>
      </p:sp>
      <p:sp>
        <p:nvSpPr>
          <p:cNvPr id="3" name="Content Placeholder 2"/>
          <p:cNvSpPr>
            <a:spLocks noGrp="1"/>
          </p:cNvSpPr>
          <p:nvPr>
            <p:ph idx="1"/>
          </p:nvPr>
        </p:nvSpPr>
        <p:spPr>
          <a:xfrm>
            <a:off x="457200" y="1905000"/>
            <a:ext cx="8229600" cy="4419600"/>
          </a:xfrm>
        </p:spPr>
        <p:txBody>
          <a:bodyPr>
            <a:normAutofit/>
          </a:bodyPr>
          <a:lstStyle/>
          <a:p>
            <a:pPr lvl="0"/>
            <a:r>
              <a:rPr lang="en-US" sz="2000" dirty="0" smtClean="0"/>
              <a:t>Identification of problem by Directors and/or Directors informed of problem via the Pier Inquiry Form.</a:t>
            </a:r>
          </a:p>
          <a:p>
            <a:pPr lvl="0">
              <a:lnSpc>
                <a:spcPct val="150000"/>
              </a:lnSpc>
            </a:pPr>
            <a:r>
              <a:rPr lang="en-US" sz="2000" dirty="0" smtClean="0"/>
              <a:t>Directors review at the situation.</a:t>
            </a:r>
          </a:p>
          <a:p>
            <a:pPr lvl="0">
              <a:lnSpc>
                <a:spcPct val="150000"/>
              </a:lnSpc>
            </a:pPr>
            <a:r>
              <a:rPr lang="en-US" sz="2000" dirty="0" smtClean="0"/>
              <a:t>Discussion at next EFAC meeting.</a:t>
            </a:r>
          </a:p>
          <a:p>
            <a:pPr lvl="0">
              <a:lnSpc>
                <a:spcPct val="150000"/>
              </a:lnSpc>
            </a:pPr>
            <a:r>
              <a:rPr lang="en-US" sz="2000" dirty="0" smtClean="0"/>
              <a:t>Inform all involved individuals of EFAC decision in writing.</a:t>
            </a:r>
          </a:p>
          <a:p>
            <a:pPr lvl="0">
              <a:lnSpc>
                <a:spcPct val="150000"/>
              </a:lnSpc>
            </a:pPr>
            <a:r>
              <a:rPr lang="en-US" sz="2000" dirty="0" smtClean="0"/>
              <a:t>Included in the notice is the timeline for the appeal – 7 days.</a:t>
            </a:r>
          </a:p>
          <a:p>
            <a:pPr lvl="0">
              <a:buNone/>
            </a:pPr>
            <a:endParaRPr lang="en-US" dirty="0" smtClean="0"/>
          </a:p>
          <a:p>
            <a:pPr>
              <a:buNone/>
            </a:pPr>
            <a:r>
              <a:rPr lang="en-US" dirty="0" smtClean="0"/>
              <a:t>	</a:t>
            </a:r>
            <a:r>
              <a:rPr lang="en-US" sz="1800" dirty="0" smtClean="0"/>
              <a:t>We are using Pier Inquiry forms for all appeals so that all parties will have a common understanding of the process.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3200" dirty="0" smtClean="0"/>
              <a:t>Financial</a:t>
            </a:r>
            <a:endParaRPr lang="en-US" sz="3200" dirty="0"/>
          </a:p>
        </p:txBody>
      </p:sp>
      <p:sp>
        <p:nvSpPr>
          <p:cNvPr id="3" name="Content Placeholder 2"/>
          <p:cNvSpPr>
            <a:spLocks noGrp="1"/>
          </p:cNvSpPr>
          <p:nvPr>
            <p:ph idx="1"/>
          </p:nvPr>
        </p:nvSpPr>
        <p:spPr/>
        <p:txBody>
          <a:bodyPr>
            <a:normAutofit/>
          </a:bodyPr>
          <a:lstStyle/>
          <a:p>
            <a:r>
              <a:rPr lang="en-US" sz="2000" dirty="0" smtClean="0"/>
              <a:t>Off-shore and Community Pier MUST submit payment and liability insurance together.</a:t>
            </a:r>
          </a:p>
          <a:p>
            <a:endParaRPr lang="en-US" sz="2000" dirty="0" smtClean="0"/>
          </a:p>
          <a:p>
            <a:r>
              <a:rPr lang="en-US" sz="2000" dirty="0" smtClean="0"/>
              <a:t>Cash on hand shoreline - </a:t>
            </a:r>
            <a:r>
              <a:rPr lang="en-US" sz="2000" dirty="0" smtClean="0"/>
              <a:t>$9,670.54</a:t>
            </a:r>
            <a:endParaRPr lang="en-US" sz="2000" dirty="0" smtClean="0"/>
          </a:p>
          <a:p>
            <a:endParaRPr lang="en-US" sz="2000" dirty="0" smtClean="0"/>
          </a:p>
          <a:p>
            <a:r>
              <a:rPr lang="en-US" sz="2000" dirty="0" smtClean="0"/>
              <a:t>Cash on hand community pier - </a:t>
            </a:r>
            <a:r>
              <a:rPr lang="en-US" sz="2000" dirty="0" smtClean="0"/>
              <a:t>$14,869.02</a:t>
            </a:r>
            <a:endParaRPr lang="en-US" sz="2000" dirty="0" smtClean="0"/>
          </a:p>
          <a:p>
            <a:endParaRPr lang="en-US" sz="2000" dirty="0" smtClean="0"/>
          </a:p>
          <a:p>
            <a:r>
              <a:rPr lang="en-US" sz="2000" dirty="0" smtClean="0"/>
              <a:t>Do not contact 5</a:t>
            </a:r>
            <a:r>
              <a:rPr lang="en-US" sz="2000" baseline="30000" dirty="0" smtClean="0"/>
              <a:t>th</a:t>
            </a:r>
            <a:r>
              <a:rPr lang="en-US" sz="2000" dirty="0" smtClean="0"/>
              <a:t> member Lindsey </a:t>
            </a:r>
            <a:r>
              <a:rPr lang="en-US" sz="2000" dirty="0" smtClean="0"/>
              <a:t>Grossnickle</a:t>
            </a:r>
            <a:r>
              <a:rPr lang="en-US" sz="2000" dirty="0" smtClean="0"/>
              <a:t> directly, she will bill you for the time spent.</a:t>
            </a:r>
          </a:p>
          <a:p>
            <a:pPr>
              <a:buNone/>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a:bodyPr>
          <a:lstStyle/>
          <a:p>
            <a:pPr algn="ctr"/>
            <a:r>
              <a:rPr lang="en-US" sz="3200" dirty="0" smtClean="0"/>
              <a:t>2015 To-Date Actual to Budget</a:t>
            </a:r>
            <a:br>
              <a:rPr lang="en-US" sz="3200" dirty="0" smtClean="0"/>
            </a:br>
            <a:r>
              <a:rPr lang="en-US" sz="3200" dirty="0" smtClean="0"/>
              <a:t>Shoreline</a:t>
            </a:r>
            <a:endParaRPr lang="en-US" sz="3200" dirty="0"/>
          </a:p>
        </p:txBody>
      </p:sp>
      <p:sp>
        <p:nvSpPr>
          <p:cNvPr id="3" name="Content Placeholder 2"/>
          <p:cNvSpPr>
            <a:spLocks noGrp="1"/>
          </p:cNvSpPr>
          <p:nvPr>
            <p:ph idx="1"/>
          </p:nvPr>
        </p:nvSpPr>
        <p:spPr>
          <a:xfrm>
            <a:off x="457200" y="2209800"/>
            <a:ext cx="8229600" cy="4114800"/>
          </a:xfrm>
        </p:spPr>
        <p:txBody>
          <a:bodyPr>
            <a:normAutofit/>
          </a:bodyPr>
          <a:lstStyle/>
          <a:p>
            <a:pPr>
              <a:buNone/>
            </a:pPr>
            <a:endParaRPr lang="en-US" sz="2000" dirty="0" smtClean="0"/>
          </a:p>
          <a:p>
            <a:pPr>
              <a:buNone/>
            </a:pPr>
            <a:endParaRPr lang="en-US" sz="2000" dirty="0"/>
          </a:p>
        </p:txBody>
      </p:sp>
      <p:graphicFrame>
        <p:nvGraphicFramePr>
          <p:cNvPr id="6" name="Object 5"/>
          <p:cNvGraphicFramePr>
            <a:graphicFrameLocks noChangeAspect="1"/>
          </p:cNvGraphicFramePr>
          <p:nvPr/>
        </p:nvGraphicFramePr>
        <p:xfrm>
          <a:off x="617538" y="2286000"/>
          <a:ext cx="7612062" cy="4283075"/>
        </p:xfrm>
        <a:graphic>
          <a:graphicData uri="http://schemas.openxmlformats.org/presentationml/2006/ole">
            <p:oleObj spid="_x0000_s1028" name="Worksheet" r:id="rId3" imgW="4895985" imgH="2838360" progId="Excel.Sheet.1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a:bodyPr>
          <a:lstStyle/>
          <a:p>
            <a:pPr algn="ctr"/>
            <a:r>
              <a:rPr lang="en-US" sz="3200" dirty="0" smtClean="0"/>
              <a:t>2015 To-Date Actual to Budget</a:t>
            </a:r>
            <a:br>
              <a:rPr lang="en-US" sz="3200" dirty="0" smtClean="0"/>
            </a:br>
            <a:r>
              <a:rPr lang="en-US" sz="3200" dirty="0" smtClean="0"/>
              <a:t>Community</a:t>
            </a:r>
            <a:endParaRPr lang="en-US" sz="3200" dirty="0"/>
          </a:p>
        </p:txBody>
      </p:sp>
      <p:sp>
        <p:nvSpPr>
          <p:cNvPr id="3" name="Content Placeholder 2"/>
          <p:cNvSpPr>
            <a:spLocks noGrp="1"/>
          </p:cNvSpPr>
          <p:nvPr>
            <p:ph idx="1"/>
          </p:nvPr>
        </p:nvSpPr>
        <p:spPr>
          <a:xfrm>
            <a:off x="457200" y="2209800"/>
            <a:ext cx="8229600" cy="4114800"/>
          </a:xfrm>
        </p:spPr>
        <p:txBody>
          <a:bodyPr>
            <a:normAutofit/>
          </a:bodyPr>
          <a:lstStyle/>
          <a:p>
            <a:pPr>
              <a:buNone/>
            </a:pPr>
            <a:endParaRPr lang="en-US" sz="2000" dirty="0" smtClean="0"/>
          </a:p>
          <a:p>
            <a:pPr>
              <a:buNone/>
            </a:pPr>
            <a:endParaRPr lang="en-US" sz="2000" dirty="0"/>
          </a:p>
        </p:txBody>
      </p:sp>
      <p:graphicFrame>
        <p:nvGraphicFramePr>
          <p:cNvPr id="6" name="Object 5"/>
          <p:cNvGraphicFramePr>
            <a:graphicFrameLocks noChangeAspect="1"/>
          </p:cNvGraphicFramePr>
          <p:nvPr/>
        </p:nvGraphicFramePr>
        <p:xfrm>
          <a:off x="617538" y="2286000"/>
          <a:ext cx="8442325" cy="3435350"/>
        </p:xfrm>
        <a:graphic>
          <a:graphicData uri="http://schemas.openxmlformats.org/presentationml/2006/ole">
            <p:oleObj spid="_x0000_s3074" name="Worksheet" r:id="rId3" imgW="5429385" imgH="2276565" progId="Excel.Shee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Announcements</a:t>
            </a:r>
            <a:br>
              <a:rPr lang="en-US" sz="3200" dirty="0" smtClean="0"/>
            </a:br>
            <a:endParaRPr lang="en-US" sz="3200"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Meeting 9:00 to 10:30</a:t>
            </a:r>
          </a:p>
          <a:p>
            <a:endParaRPr lang="en-US" sz="2000" dirty="0" smtClean="0"/>
          </a:p>
          <a:p>
            <a:r>
              <a:rPr lang="en-US" sz="2000" dirty="0" smtClean="0"/>
              <a:t>Registration forms for contact information – email</a:t>
            </a:r>
          </a:p>
          <a:p>
            <a:endParaRPr lang="en-US" sz="2000" dirty="0" smtClean="0"/>
          </a:p>
          <a:p>
            <a:r>
              <a:rPr lang="en-US" sz="2000" dirty="0" smtClean="0"/>
              <a:t>Pier Inquiry Form for individual issues, requests, suggestions</a:t>
            </a:r>
          </a:p>
          <a:p>
            <a:endParaRPr lang="en-US" sz="2000" dirty="0" smtClean="0"/>
          </a:p>
          <a:p>
            <a:r>
              <a:rPr lang="en-US" sz="2000" dirty="0" smtClean="0"/>
              <a:t>Please hold questions until the end</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Epworth Forest Administration Committee (EFAC)</a:t>
            </a:r>
            <a:br>
              <a:rPr lang="en-US" sz="3200" dirty="0" smtClean="0"/>
            </a:br>
            <a:r>
              <a:rPr lang="en-US" sz="3200" dirty="0" smtClean="0"/>
              <a:t>Board of Directors</a:t>
            </a:r>
            <a:endParaRPr lang="en-US" sz="3200" dirty="0"/>
          </a:p>
        </p:txBody>
      </p:sp>
      <p:sp>
        <p:nvSpPr>
          <p:cNvPr id="3" name="Content Placeholder 2"/>
          <p:cNvSpPr>
            <a:spLocks noGrp="1"/>
          </p:cNvSpPr>
          <p:nvPr>
            <p:ph idx="1"/>
          </p:nvPr>
        </p:nvSpPr>
        <p:spPr>
          <a:xfrm>
            <a:off x="457200" y="2743200"/>
            <a:ext cx="8229600" cy="3581400"/>
          </a:xfrm>
        </p:spPr>
        <p:txBody>
          <a:bodyPr/>
          <a:lstStyle/>
          <a:p>
            <a:r>
              <a:rPr lang="en-US" dirty="0" smtClean="0"/>
              <a:t>Richard Presser, President</a:t>
            </a:r>
          </a:p>
          <a:p>
            <a:r>
              <a:rPr lang="en-US" dirty="0" smtClean="0"/>
              <a:t>Sharon Anson, Vice President</a:t>
            </a:r>
          </a:p>
          <a:p>
            <a:r>
              <a:rPr lang="en-US" dirty="0" smtClean="0"/>
              <a:t>Kara Lusby, Secretary</a:t>
            </a:r>
          </a:p>
          <a:p>
            <a:r>
              <a:rPr lang="en-US" dirty="0" smtClean="0"/>
              <a:t>Sue </a:t>
            </a:r>
            <a:r>
              <a:rPr lang="en-US" dirty="0" smtClean="0"/>
              <a:t>Montovani</a:t>
            </a:r>
            <a:r>
              <a:rPr lang="en-US" dirty="0" smtClean="0"/>
              <a:t>, Treasurer</a:t>
            </a:r>
          </a:p>
          <a:p>
            <a:r>
              <a:rPr lang="en-US" dirty="0" smtClean="0"/>
              <a:t>Lindsey Grossnickle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Purpose of EFAC</a:t>
            </a:r>
            <a:br>
              <a:rPr lang="en-US" sz="3200" dirty="0" smtClean="0"/>
            </a:br>
            <a:endParaRPr lang="en-US" sz="3200" dirty="0"/>
          </a:p>
        </p:txBody>
      </p:sp>
      <p:sp>
        <p:nvSpPr>
          <p:cNvPr id="3" name="Content Placeholder 2"/>
          <p:cNvSpPr>
            <a:spLocks noGrp="1"/>
          </p:cNvSpPr>
          <p:nvPr>
            <p:ph idx="1"/>
          </p:nvPr>
        </p:nvSpPr>
        <p:spPr/>
        <p:txBody>
          <a:bodyPr/>
          <a:lstStyle/>
          <a:p>
            <a:endParaRPr lang="en-US" dirty="0" smtClean="0"/>
          </a:p>
          <a:p>
            <a:r>
              <a:rPr lang="en-US" sz="2000" dirty="0" smtClean="0"/>
              <a:t>The purpose of the EFAC will be to manage all rights, obligations, and disputes related to the Easement created by the original Plat and defined by the 1994 Order and subsequent rulings, and to accept the assignment from the Conference of all the 1994 duties. (Apr 15, 14a)</a:t>
            </a:r>
          </a:p>
          <a:p>
            <a:endParaRPr lang="en-US" sz="2000" dirty="0" smtClean="0"/>
          </a:p>
          <a:p>
            <a:r>
              <a:rPr lang="en-US" sz="2000" dirty="0" smtClean="0"/>
              <a:t>The Board of Directors shall have such powers as are reasonable and necessary for the administration of the affairs of the Committee and to accomplish the performance of their duties, conferred by the Indiana Nonprofit Corporation Act or by other law. (Bylaws, Article IV ,Sec 5)</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Communication Methods</a:t>
            </a:r>
            <a:br>
              <a:rPr lang="en-US" sz="3200" dirty="0" smtClean="0"/>
            </a:br>
            <a:endParaRPr lang="en-US" sz="3200" dirty="0"/>
          </a:p>
        </p:txBody>
      </p:sp>
      <p:sp>
        <p:nvSpPr>
          <p:cNvPr id="3" name="Content Placeholder 2"/>
          <p:cNvSpPr>
            <a:spLocks noGrp="1"/>
          </p:cNvSpPr>
          <p:nvPr>
            <p:ph idx="1"/>
          </p:nvPr>
        </p:nvSpPr>
        <p:spPr/>
        <p:txBody>
          <a:bodyPr>
            <a:normAutofit fontScale="92500" lnSpcReduction="10000"/>
          </a:bodyPr>
          <a:lstStyle/>
          <a:p>
            <a:r>
              <a:rPr lang="en-US" sz="2000" dirty="0" smtClean="0"/>
              <a:t>E-mail </a:t>
            </a:r>
            <a:r>
              <a:rPr lang="en-US" sz="2000" dirty="0" smtClean="0">
                <a:ln>
                  <a:solidFill>
                    <a:schemeClr val="tx2"/>
                  </a:solidFill>
                </a:ln>
              </a:rPr>
              <a:t>– </a:t>
            </a:r>
            <a:r>
              <a:rPr lang="en-US" sz="2000" dirty="0" smtClean="0">
                <a:ln>
                  <a:solidFill>
                    <a:schemeClr val="tx2"/>
                  </a:solidFill>
                </a:ln>
                <a:hlinkClick r:id="rId2"/>
              </a:rPr>
              <a:t>efpier@gmail.com</a:t>
            </a:r>
            <a:endParaRPr lang="en-US" sz="2000" dirty="0" smtClean="0">
              <a:ln>
                <a:solidFill>
                  <a:schemeClr val="tx2"/>
                </a:solidFill>
              </a:ln>
            </a:endParaRPr>
          </a:p>
          <a:p>
            <a:endParaRPr lang="en-US" sz="2000" dirty="0" smtClean="0"/>
          </a:p>
          <a:p>
            <a:r>
              <a:rPr lang="en-US" sz="2000" dirty="0" smtClean="0"/>
              <a:t>Web site </a:t>
            </a:r>
            <a:r>
              <a:rPr lang="en-US" sz="2000" dirty="0" smtClean="0">
                <a:ln>
                  <a:solidFill>
                    <a:schemeClr val="tx2"/>
                  </a:solidFill>
                </a:ln>
              </a:rPr>
              <a:t>– </a:t>
            </a:r>
            <a:r>
              <a:rPr lang="en-US" sz="2000" dirty="0" smtClean="0">
                <a:ln>
                  <a:solidFill>
                    <a:schemeClr val="tx2"/>
                  </a:solidFill>
                </a:ln>
                <a:hlinkClick r:id="rId3"/>
              </a:rPr>
              <a:t>www.efpier.org</a:t>
            </a:r>
            <a:endParaRPr lang="en-US" sz="2000" dirty="0" smtClean="0">
              <a:ln>
                <a:solidFill>
                  <a:schemeClr val="tx2"/>
                </a:solidFill>
              </a:ln>
            </a:endParaRPr>
          </a:p>
          <a:p>
            <a:endParaRPr lang="en-US" sz="2000" dirty="0" smtClean="0"/>
          </a:p>
          <a:p>
            <a:r>
              <a:rPr lang="en-US" sz="2000" dirty="0" smtClean="0"/>
              <a:t>All communication, including invoices for pier fees, will be via e-mail.</a:t>
            </a:r>
          </a:p>
          <a:p>
            <a:endParaRPr lang="en-US" sz="2000" dirty="0" smtClean="0"/>
          </a:p>
          <a:p>
            <a:r>
              <a:rPr lang="en-US" sz="2000" dirty="0" smtClean="0"/>
              <a:t>All documents will be posted to web site. Court order, bylaws, agendas, meeting notes, pier assignments, and wait list.</a:t>
            </a:r>
          </a:p>
          <a:p>
            <a:endParaRPr lang="en-US" sz="2000" dirty="0" smtClean="0"/>
          </a:p>
          <a:p>
            <a:r>
              <a:rPr lang="en-US" sz="2000" dirty="0" smtClean="0"/>
              <a:t>Inquiries, requests, suggestions and concerns should be submitted via the Pier Inquiry Form on the web site or an e-mail.</a:t>
            </a:r>
          </a:p>
          <a:p>
            <a:endParaRPr lang="en-US" sz="2000" dirty="0" smtClean="0"/>
          </a:p>
          <a:p>
            <a:r>
              <a:rPr lang="en-US" sz="2000" dirty="0" smtClean="0"/>
              <a:t>Application/Change for Pier Assignment form on website for off-shore change of ownership</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Pier Compliance Points</a:t>
            </a:r>
            <a:br>
              <a:rPr lang="en-US" sz="3200" b="1" dirty="0" smtClean="0"/>
            </a:br>
            <a:endParaRPr lang="en-US" sz="3200" b="1" dirty="0"/>
          </a:p>
        </p:txBody>
      </p:sp>
      <p:sp>
        <p:nvSpPr>
          <p:cNvPr id="3" name="Content Placeholder 2"/>
          <p:cNvSpPr>
            <a:spLocks noGrp="1"/>
          </p:cNvSpPr>
          <p:nvPr>
            <p:ph idx="1"/>
          </p:nvPr>
        </p:nvSpPr>
        <p:spPr>
          <a:xfrm>
            <a:off x="457200" y="1676400"/>
            <a:ext cx="8229600" cy="4648200"/>
          </a:xfrm>
        </p:spPr>
        <p:txBody>
          <a:bodyPr>
            <a:normAutofit/>
          </a:bodyPr>
          <a:lstStyle/>
          <a:p>
            <a:pPr marL="457200" indent="-457200">
              <a:buAutoNum type="alphaLcParenR"/>
            </a:pPr>
            <a:r>
              <a:rPr lang="en-US" sz="2000" dirty="0" smtClean="0"/>
              <a:t>Owner of buildable lot in Epworth Forest.</a:t>
            </a:r>
          </a:p>
          <a:p>
            <a:pPr marL="457200" indent="-457200">
              <a:lnSpc>
                <a:spcPct val="150000"/>
              </a:lnSpc>
              <a:buAutoNum type="alphaLcParenR"/>
            </a:pPr>
            <a:r>
              <a:rPr lang="en-US" sz="2000" dirty="0" smtClean="0"/>
              <a:t>Pier Fees paid and off-shore proof of liability insurance.</a:t>
            </a:r>
          </a:p>
          <a:p>
            <a:pPr marL="457200" indent="-457200">
              <a:lnSpc>
                <a:spcPct val="150000"/>
              </a:lnSpc>
              <a:buAutoNum type="alphaLcParenR"/>
            </a:pPr>
            <a:r>
              <a:rPr lang="en-US" sz="2000" dirty="0" smtClean="0"/>
              <a:t>On-shore pier assignments placed within their property lines.</a:t>
            </a:r>
          </a:p>
          <a:p>
            <a:pPr marL="457200" indent="-457200">
              <a:lnSpc>
                <a:spcPct val="150000"/>
              </a:lnSpc>
              <a:buAutoNum type="alphaLcParenR"/>
            </a:pPr>
            <a:r>
              <a:rPr lang="en-US" sz="2000" dirty="0" smtClean="0"/>
              <a:t>No more than one off-shore pier per on-shore lot.</a:t>
            </a:r>
          </a:p>
          <a:p>
            <a:pPr marL="457200" indent="-457200">
              <a:lnSpc>
                <a:spcPct val="150000"/>
              </a:lnSpc>
              <a:buAutoNum type="alphaLcParenR"/>
            </a:pPr>
            <a:r>
              <a:rPr lang="en-US" sz="2000" dirty="0" smtClean="0"/>
              <a:t>Off-shore 16 feet.</a:t>
            </a:r>
          </a:p>
          <a:p>
            <a:pPr marL="457200" indent="-457200">
              <a:buAutoNum type="alphaLcParenR"/>
            </a:pPr>
            <a:r>
              <a:rPr lang="en-US" sz="2000" dirty="0" smtClean="0"/>
              <a:t>On-shore 24 feet. Note:  Historically, it has not been a concern about how on-shore uses their extra space as long as it does not block another pier assignment in any way.</a:t>
            </a:r>
          </a:p>
          <a:p>
            <a:pPr marL="457200" indent="-457200">
              <a:buAutoNum type="alphaLcParenR"/>
            </a:pPr>
            <a:r>
              <a:rPr lang="en-US" sz="2000" dirty="0" smtClean="0"/>
              <a:t>Allow for the placement of only one pier and the docking of only one boat or other watercraft for each off-shore owner.</a:t>
            </a:r>
          </a:p>
          <a:p>
            <a:pPr>
              <a:buNone/>
            </a:pPr>
            <a:endParaRPr lang="en-US" sz="2000" dirty="0" smtClean="0"/>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endParaRPr lang="en-US" sz="3200" dirty="0"/>
          </a:p>
        </p:txBody>
      </p:sp>
      <p:sp>
        <p:nvSpPr>
          <p:cNvPr id="3" name="Content Placeholder 2"/>
          <p:cNvSpPr>
            <a:spLocks noGrp="1"/>
          </p:cNvSpPr>
          <p:nvPr>
            <p:ph idx="1"/>
          </p:nvPr>
        </p:nvSpPr>
        <p:spPr>
          <a:xfrm>
            <a:off x="457200" y="1371600"/>
            <a:ext cx="8229600" cy="4953000"/>
          </a:xfrm>
        </p:spPr>
        <p:txBody>
          <a:bodyPr>
            <a:normAutofit/>
          </a:bodyPr>
          <a:lstStyle/>
          <a:p>
            <a:pPr marL="514350" indent="-514350">
              <a:buAutoNum type="alphaLcParenR" startAt="8"/>
            </a:pPr>
            <a:r>
              <a:rPr lang="en-US" sz="2000" dirty="0" smtClean="0"/>
              <a:t>Piers must be placed at the maximum distance available on the lot owner’s shoreline with a minimum of 2 feet distance between assignments, and shall be reasonably save for the mooring of a boat.</a:t>
            </a:r>
          </a:p>
          <a:p>
            <a:pPr marL="514350" indent="-514350">
              <a:buAutoNum type="alphaLcParenR" startAt="8"/>
            </a:pPr>
            <a:r>
              <a:rPr lang="en-US" sz="2000" dirty="0" smtClean="0"/>
              <a:t>All piers must be functional, well-maintained, with no safety issues.</a:t>
            </a:r>
          </a:p>
          <a:p>
            <a:pPr marL="514350" indent="-514350">
              <a:buAutoNum type="alphaLcParenR" startAt="10"/>
            </a:pPr>
            <a:r>
              <a:rPr lang="en-US" sz="2000" dirty="0" smtClean="0"/>
              <a:t>There will be no subleasing of off-shore piers.</a:t>
            </a:r>
          </a:p>
          <a:p>
            <a:pPr marL="514350" indent="-514350">
              <a:buNone/>
            </a:pPr>
            <a:endParaRPr lang="en-US" sz="2000" dirty="0" smtClean="0"/>
          </a:p>
          <a:p>
            <a:pPr marL="514350" indent="-514350">
              <a:buNone/>
            </a:pPr>
            <a:r>
              <a:rPr lang="en-US" sz="2000" dirty="0" smtClean="0"/>
              <a:t>	</a:t>
            </a:r>
            <a:r>
              <a:rPr lang="en-US" sz="1600" dirty="0" smtClean="0"/>
              <a:t>Please note that this is NOT meant to be a full and complete list of all court ordered points. These are the main items addressed when considering pier compliance</a:t>
            </a:r>
          </a:p>
          <a:p>
            <a:pPr marL="514350" indent="-514350">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pPr algn="ctr"/>
            <a:r>
              <a:rPr lang="en-US" sz="3200" dirty="0" smtClean="0"/>
              <a:t>Additional Points</a:t>
            </a:r>
            <a:endParaRPr lang="en-US" sz="3200" dirty="0"/>
          </a:p>
        </p:txBody>
      </p:sp>
      <p:sp>
        <p:nvSpPr>
          <p:cNvPr id="3" name="Content Placeholder 2"/>
          <p:cNvSpPr>
            <a:spLocks noGrp="1"/>
          </p:cNvSpPr>
          <p:nvPr>
            <p:ph idx="1"/>
          </p:nvPr>
        </p:nvSpPr>
        <p:spPr>
          <a:xfrm>
            <a:off x="304800" y="1447800"/>
            <a:ext cx="8458200" cy="5105400"/>
          </a:xfrm>
        </p:spPr>
        <p:txBody>
          <a:bodyPr>
            <a:noAutofit/>
          </a:bodyPr>
          <a:lstStyle/>
          <a:p>
            <a:r>
              <a:rPr lang="en-US" sz="2000" dirty="0" smtClean="0"/>
              <a:t>No off-shore pier or boat lift storage on </a:t>
            </a:r>
            <a:r>
              <a:rPr lang="en-US" sz="2000" dirty="0" smtClean="0"/>
              <a:t>on</a:t>
            </a:r>
            <a:r>
              <a:rPr lang="en-US" sz="2000" dirty="0" smtClean="0"/>
              <a:t>-shore property without permission.</a:t>
            </a:r>
          </a:p>
          <a:p>
            <a:pPr>
              <a:buNone/>
            </a:pPr>
            <a:endParaRPr lang="en-US" sz="2000" dirty="0" smtClean="0"/>
          </a:p>
          <a:p>
            <a:r>
              <a:rPr lang="en-US" sz="2000" dirty="0" smtClean="0"/>
              <a:t>Please notify pier company of pier location and </a:t>
            </a:r>
            <a:r>
              <a:rPr lang="en-US" sz="2000" dirty="0" smtClean="0"/>
              <a:t>alignment </a:t>
            </a:r>
            <a:r>
              <a:rPr lang="en-US" sz="2000" dirty="0" smtClean="0"/>
              <a:t>changes.</a:t>
            </a:r>
          </a:p>
          <a:p>
            <a:pPr>
              <a:buNone/>
            </a:pPr>
            <a:endParaRPr lang="en-US" sz="2000" dirty="0" smtClean="0"/>
          </a:p>
          <a:p>
            <a:r>
              <a:rPr lang="en-US" sz="2000" dirty="0" smtClean="0"/>
              <a:t>Piers must be numbered.</a:t>
            </a:r>
          </a:p>
          <a:p>
            <a:pPr>
              <a:buNone/>
            </a:pPr>
            <a:endParaRPr lang="en-US" sz="2000" dirty="0" smtClean="0"/>
          </a:p>
          <a:p>
            <a:r>
              <a:rPr lang="en-US" sz="2000" dirty="0" smtClean="0"/>
              <a:t>Pier adjustments must be in writing.</a:t>
            </a:r>
          </a:p>
          <a:p>
            <a:endParaRPr lang="en-US" sz="2000" dirty="0" smtClean="0"/>
          </a:p>
          <a:p>
            <a:r>
              <a:rPr lang="en-US" sz="2000" dirty="0" smtClean="0"/>
              <a:t>Please let us know of e-mail, address, and phone changes. Also, please let us know if you have sold your property. Submit a pier transfer form if off-shore owner with a pier assignment.</a:t>
            </a:r>
          </a:p>
          <a:p>
            <a:endParaRPr lang="en-US" sz="2000" dirty="0" smtClean="0"/>
          </a:p>
          <a:p>
            <a:pPr>
              <a:buNone/>
            </a:pPr>
            <a:endParaRPr lang="en-US" sz="1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3200" dirty="0" smtClean="0"/>
              <a:t>Compliance Issues Addressed by EFAC</a:t>
            </a:r>
            <a:endParaRPr lang="en-US" sz="3200" dirty="0"/>
          </a:p>
        </p:txBody>
      </p:sp>
      <p:sp>
        <p:nvSpPr>
          <p:cNvPr id="3" name="Content Placeholder 2"/>
          <p:cNvSpPr>
            <a:spLocks noGrp="1"/>
          </p:cNvSpPr>
          <p:nvPr>
            <p:ph idx="1"/>
          </p:nvPr>
        </p:nvSpPr>
        <p:spPr>
          <a:xfrm>
            <a:off x="457200" y="1828800"/>
            <a:ext cx="8229600" cy="4495800"/>
          </a:xfrm>
        </p:spPr>
        <p:txBody>
          <a:bodyPr>
            <a:normAutofit/>
          </a:bodyPr>
          <a:lstStyle/>
          <a:p>
            <a:pPr>
              <a:buNone/>
            </a:pPr>
            <a:endParaRPr lang="en-US" dirty="0" smtClean="0"/>
          </a:p>
          <a:p>
            <a:r>
              <a:rPr lang="en-US" sz="2000" dirty="0" smtClean="0"/>
              <a:t>Pier fees paid and off-shore proof of insurance. (#)</a:t>
            </a:r>
          </a:p>
          <a:p>
            <a:pPr>
              <a:buNone/>
            </a:pPr>
            <a:endParaRPr lang="en-US" sz="2000" dirty="0" smtClean="0"/>
          </a:p>
          <a:p>
            <a:r>
              <a:rPr lang="en-US" sz="2000" dirty="0" smtClean="0"/>
              <a:t>On-shore pier assignments placed within their property lines. (#)</a:t>
            </a:r>
          </a:p>
          <a:p>
            <a:endParaRPr lang="en-US" sz="2000" dirty="0" smtClean="0"/>
          </a:p>
          <a:p>
            <a:r>
              <a:rPr lang="en-US" sz="2000" dirty="0" smtClean="0"/>
              <a:t>No more than one off-shore pier per on-shore lot. (#)</a:t>
            </a:r>
          </a:p>
          <a:p>
            <a:endParaRPr lang="en-US" sz="2000" dirty="0" smtClean="0"/>
          </a:p>
          <a:p>
            <a:r>
              <a:rPr lang="en-US" sz="2000" dirty="0" smtClean="0"/>
              <a:t>Allow for placement of only one pier and the docking of only one boat or other watercraft for each off-shore owner. (#)</a:t>
            </a:r>
          </a:p>
          <a:p>
            <a:endParaRPr lang="en-US" sz="2000" dirty="0" smtClean="0"/>
          </a:p>
          <a:p>
            <a:r>
              <a:rPr lang="en-US" sz="2000" dirty="0" smtClean="0"/>
              <a:t>Piers must be functional, well-maintained, with no safety issues. (#)</a:t>
            </a:r>
          </a:p>
          <a:p>
            <a:pPr>
              <a:buNone/>
            </a:pPr>
            <a:endParaRPr lang="en-US"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3486</TotalTime>
  <Words>673</Words>
  <Application>Microsoft Office PowerPoint</Application>
  <PresentationFormat>On-screen Show (4:3)</PresentationFormat>
  <Paragraphs>88</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Flow</vt:lpstr>
      <vt:lpstr>Microsoft Office Excel Worksheet</vt:lpstr>
      <vt:lpstr>Epworth Forest Administration Committee</vt:lpstr>
      <vt:lpstr>Announcements </vt:lpstr>
      <vt:lpstr>Epworth Forest Administration Committee (EFAC) Board of Directors</vt:lpstr>
      <vt:lpstr>Purpose of EFAC </vt:lpstr>
      <vt:lpstr>Communication Methods </vt:lpstr>
      <vt:lpstr>Pier Compliance Points </vt:lpstr>
      <vt:lpstr>Slide 7</vt:lpstr>
      <vt:lpstr>Additional Points</vt:lpstr>
      <vt:lpstr>Compliance Issues Addressed by EFAC</vt:lpstr>
      <vt:lpstr>Appeal Process</vt:lpstr>
      <vt:lpstr>Financial</vt:lpstr>
      <vt:lpstr>2015 To-Date Actual to Budget Shoreline</vt:lpstr>
      <vt:lpstr>2015 To-Date Actual to Budget Community</vt:lpstr>
    </vt:vector>
  </TitlesOfParts>
  <Company>Experior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 Richard Presser</dc:creator>
  <cp:lastModifiedBy>J. Richard Presser</cp:lastModifiedBy>
  <cp:revision>325</cp:revision>
  <dcterms:created xsi:type="dcterms:W3CDTF">2014-08-20T21:53:42Z</dcterms:created>
  <dcterms:modified xsi:type="dcterms:W3CDTF">2015-09-10T19:38:05Z</dcterms:modified>
</cp:coreProperties>
</file>