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57" r:id="rId4"/>
    <p:sldId id="259" r:id="rId5"/>
    <p:sldId id="260" r:id="rId6"/>
    <p:sldId id="262" r:id="rId7"/>
    <p:sldId id="267" r:id="rId8"/>
    <p:sldId id="273" r:id="rId9"/>
    <p:sldId id="269" r:id="rId10"/>
    <p:sldId id="27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76" autoAdjust="0"/>
  </p:normalViewPr>
  <p:slideViewPr>
    <p:cSldViewPr>
      <p:cViewPr varScale="1">
        <p:scale>
          <a:sx n="87" d="100"/>
          <a:sy n="87" d="100"/>
        </p:scale>
        <p:origin x="-55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4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7C9D34-7EC1-428F-AEAF-7A1D793D8173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E257BA-46C1-4E22-9A9B-5F31D57E0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531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E257BA-46C1-4E22-9A9B-5F31D57E060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896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697B2-1A13-4B50-A9A8-EB73D2C16D0C}" type="datetimeFigureOut">
              <a:rPr lang="en-US" smtClean="0"/>
              <a:pPr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AB5B3-DE28-4EBC-BD39-0E97E14558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331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697B2-1A13-4B50-A9A8-EB73D2C16D0C}" type="datetimeFigureOut">
              <a:rPr lang="en-US" smtClean="0"/>
              <a:pPr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AB5B3-DE28-4EBC-BD39-0E97E14558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668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697B2-1A13-4B50-A9A8-EB73D2C16D0C}" type="datetimeFigureOut">
              <a:rPr lang="en-US" smtClean="0"/>
              <a:pPr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AB5B3-DE28-4EBC-BD39-0E97E14558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425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697B2-1A13-4B50-A9A8-EB73D2C16D0C}" type="datetimeFigureOut">
              <a:rPr lang="en-US" smtClean="0"/>
              <a:pPr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AB5B3-DE28-4EBC-BD39-0E97E14558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101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697B2-1A13-4B50-A9A8-EB73D2C16D0C}" type="datetimeFigureOut">
              <a:rPr lang="en-US" smtClean="0"/>
              <a:pPr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AB5B3-DE28-4EBC-BD39-0E97E14558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220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697B2-1A13-4B50-A9A8-EB73D2C16D0C}" type="datetimeFigureOut">
              <a:rPr lang="en-US" smtClean="0"/>
              <a:pPr/>
              <a:t>8/10/2017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AB5B3-DE28-4EBC-BD39-0E97E14558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985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697B2-1A13-4B50-A9A8-EB73D2C16D0C}" type="datetimeFigureOut">
              <a:rPr lang="en-US" smtClean="0"/>
              <a:pPr/>
              <a:t>8/10/2017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AB5B3-DE28-4EBC-BD39-0E97E14558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540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697B2-1A13-4B50-A9A8-EB73D2C16D0C}" type="datetimeFigureOut">
              <a:rPr lang="en-US" smtClean="0"/>
              <a:pPr/>
              <a:t>8/10/2017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AB5B3-DE28-4EBC-BD39-0E97E14558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963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697B2-1A13-4B50-A9A8-EB73D2C16D0C}" type="datetimeFigureOut">
              <a:rPr lang="en-US" smtClean="0"/>
              <a:pPr/>
              <a:t>8/10/2017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AB5B3-DE28-4EBC-BD39-0E97E14558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755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697B2-1A13-4B50-A9A8-EB73D2C16D0C}" type="datetimeFigureOut">
              <a:rPr lang="en-US" smtClean="0"/>
              <a:pPr/>
              <a:t>8/10/2017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AB5B3-DE28-4EBC-BD39-0E97E14558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50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697B2-1A13-4B50-A9A8-EB73D2C16D0C}" type="datetimeFigureOut">
              <a:rPr lang="en-US" smtClean="0"/>
              <a:pPr/>
              <a:t>8/10/2017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AB5B3-DE28-4EBC-BD39-0E97E14558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370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697B2-1A13-4B50-A9A8-EB73D2C16D0C}" type="datetimeFigureOut">
              <a:rPr lang="en-US" smtClean="0"/>
              <a:pPr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AB5B3-DE28-4EBC-BD39-0E97E14558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298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Epworth Forest Administrative Committee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Annual Meeting        8/12/17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b="1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8875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Report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3941" y="1600200"/>
            <a:ext cx="3476118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461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Communications/website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143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8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Meeting Guidelines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Welcome to our Annual Meeting.</a:t>
            </a:r>
          </a:p>
          <a:p>
            <a:endParaRPr lang="en-US" dirty="0" smtClean="0"/>
          </a:p>
          <a:p>
            <a:r>
              <a:rPr lang="en-US" dirty="0" smtClean="0"/>
              <a:t>Do we have any new neighbors present.</a:t>
            </a:r>
          </a:p>
          <a:p>
            <a:endParaRPr lang="en-US" dirty="0" smtClean="0"/>
          </a:p>
          <a:p>
            <a:r>
              <a:rPr lang="en-US" dirty="0" smtClean="0"/>
              <a:t>Hold all questions to end of meeting.</a:t>
            </a:r>
          </a:p>
          <a:p>
            <a:endParaRPr lang="en-US" dirty="0"/>
          </a:p>
          <a:p>
            <a:r>
              <a:rPr lang="en-US" dirty="0" smtClean="0"/>
              <a:t>Respect others opinions and questions.</a:t>
            </a:r>
          </a:p>
          <a:p>
            <a:endParaRPr lang="en-US" dirty="0" smtClean="0"/>
          </a:p>
          <a:p>
            <a:r>
              <a:rPr lang="en-US" dirty="0" smtClean="0"/>
              <a:t>Meeting time   9 – 10:30  AM.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45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Directors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Sharon Anson – President</a:t>
            </a:r>
          </a:p>
          <a:p>
            <a:r>
              <a:rPr lang="en-US" dirty="0" smtClean="0"/>
              <a:t>Dick Presser – Vice President</a:t>
            </a:r>
          </a:p>
          <a:p>
            <a:r>
              <a:rPr lang="en-US" dirty="0" smtClean="0"/>
              <a:t>Kara Lusby – Secretary</a:t>
            </a:r>
          </a:p>
          <a:p>
            <a:r>
              <a:rPr lang="en-US" dirty="0" smtClean="0"/>
              <a:t>Suzanne </a:t>
            </a:r>
            <a:r>
              <a:rPr lang="en-US" dirty="0" err="1" smtClean="0"/>
              <a:t>Montovani</a:t>
            </a:r>
            <a:r>
              <a:rPr lang="en-US" dirty="0" smtClean="0"/>
              <a:t> – Treasurer</a:t>
            </a:r>
          </a:p>
          <a:p>
            <a:r>
              <a:rPr lang="en-US" dirty="0" smtClean="0"/>
              <a:t>Tom Earhart – 5</a:t>
            </a:r>
            <a:r>
              <a:rPr lang="en-US" baseline="30000" dirty="0" smtClean="0"/>
              <a:t>th</a:t>
            </a:r>
            <a:r>
              <a:rPr lang="en-US" dirty="0" smtClean="0"/>
              <a:t>/Neutral Director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Order of Business</a:t>
            </a:r>
            <a:br>
              <a:rPr lang="en-US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Minutes of Annual Meeting 2016</a:t>
            </a:r>
          </a:p>
          <a:p>
            <a:r>
              <a:rPr lang="en-US" dirty="0" smtClean="0"/>
              <a:t>President’s Report</a:t>
            </a:r>
          </a:p>
          <a:p>
            <a:pPr lvl="1"/>
            <a:r>
              <a:rPr lang="en-US" dirty="0" smtClean="0"/>
              <a:t>Legal Cases</a:t>
            </a:r>
          </a:p>
          <a:p>
            <a:pPr lvl="1"/>
            <a:r>
              <a:rPr lang="en-US" dirty="0" smtClean="0"/>
              <a:t>Significant responses from Court Decisions</a:t>
            </a:r>
          </a:p>
          <a:p>
            <a:pPr lvl="1"/>
            <a:r>
              <a:rPr lang="en-US" dirty="0" smtClean="0"/>
              <a:t>Introduce new </a:t>
            </a:r>
            <a:r>
              <a:rPr lang="en-US" dirty="0" smtClean="0"/>
              <a:t>Director – </a:t>
            </a:r>
            <a:r>
              <a:rPr lang="en-US" dirty="0" err="1" smtClean="0"/>
              <a:t>G.Powell</a:t>
            </a:r>
            <a:endParaRPr lang="en-US" dirty="0" smtClean="0"/>
          </a:p>
          <a:p>
            <a:pPr lvl="1"/>
            <a:r>
              <a:rPr lang="en-US" dirty="0" smtClean="0"/>
              <a:t>Status of On Shore elections</a:t>
            </a:r>
            <a:endParaRPr lang="en-US" dirty="0" smtClean="0"/>
          </a:p>
          <a:p>
            <a:r>
              <a:rPr lang="en-US" dirty="0" smtClean="0"/>
              <a:t>Financial Report</a:t>
            </a:r>
          </a:p>
          <a:p>
            <a:r>
              <a:rPr lang="en-US" dirty="0" smtClean="0"/>
              <a:t>Community Pier</a:t>
            </a:r>
          </a:p>
          <a:p>
            <a:pPr lvl="1"/>
            <a:r>
              <a:rPr lang="en-US" dirty="0" smtClean="0"/>
              <a:t>DNR Application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Trail</a:t>
            </a:r>
          </a:p>
          <a:p>
            <a:pPr lvl="1"/>
            <a:r>
              <a:rPr lang="en-US" dirty="0" smtClean="0"/>
              <a:t>Future</a:t>
            </a:r>
          </a:p>
          <a:p>
            <a:r>
              <a:rPr lang="en-US" dirty="0"/>
              <a:t> </a:t>
            </a:r>
            <a:r>
              <a:rPr lang="en-US" dirty="0" smtClean="0"/>
              <a:t>Communications/website</a:t>
            </a:r>
          </a:p>
          <a:p>
            <a:r>
              <a:rPr lang="en-US" dirty="0" smtClean="0"/>
              <a:t>Concerns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72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 Cases 9/16 – 8/17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Powell vs EFAC &amp; Appeal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Stine vs EFAC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Conflict of Interest</a:t>
            </a:r>
          </a:p>
          <a:p>
            <a:endParaRPr lang="en-US" dirty="0"/>
          </a:p>
          <a:p>
            <a:r>
              <a:rPr lang="en-US" dirty="0" smtClean="0"/>
              <a:t>DNR 2</a:t>
            </a:r>
            <a:r>
              <a:rPr lang="en-US" baseline="30000" dirty="0" smtClean="0"/>
              <a:t>nd</a:t>
            </a:r>
            <a:r>
              <a:rPr lang="en-US" dirty="0" smtClean="0"/>
              <a:t> Trail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136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Pier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DNR Application</a:t>
            </a:r>
          </a:p>
          <a:p>
            <a:endParaRPr lang="en-US" dirty="0"/>
          </a:p>
          <a:p>
            <a:r>
              <a:rPr lang="en-US" dirty="0" smtClean="0"/>
              <a:t>Current location/Kokomo Grace</a:t>
            </a:r>
          </a:p>
          <a:p>
            <a:endParaRPr lang="en-US" dirty="0"/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Trail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60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Shoreline Piers  Budget 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endParaRPr lang="en-US" dirty="0"/>
          </a:p>
          <a:p>
            <a:r>
              <a:rPr lang="en-US" dirty="0"/>
              <a:t> </a:t>
            </a:r>
            <a:r>
              <a:rPr lang="en-US" b="1" dirty="0"/>
              <a:t>General Pier Fees Budget</a:t>
            </a:r>
            <a:r>
              <a:rPr lang="en-US" dirty="0"/>
              <a:t>	</a:t>
            </a:r>
            <a:r>
              <a:rPr lang="en-US" b="1" dirty="0"/>
              <a:t>Amount</a:t>
            </a:r>
            <a:r>
              <a:rPr lang="en-US" dirty="0"/>
              <a:t>	</a:t>
            </a:r>
          </a:p>
          <a:p>
            <a:r>
              <a:rPr lang="en-US" dirty="0"/>
              <a:t>Administrative Committee Liability Insurance	$770	</a:t>
            </a:r>
          </a:p>
          <a:p>
            <a:r>
              <a:rPr lang="en-US" dirty="0"/>
              <a:t>Link Accounting 	$300	</a:t>
            </a:r>
          </a:p>
          <a:p>
            <a:r>
              <a:rPr lang="en-US" dirty="0" err="1"/>
              <a:t>Fith</a:t>
            </a:r>
            <a:r>
              <a:rPr lang="en-US" dirty="0"/>
              <a:t> Paid Committee Member	$4,000	</a:t>
            </a:r>
          </a:p>
          <a:p>
            <a:r>
              <a:rPr lang="en-US" dirty="0"/>
              <a:t>Legal Expense	</a:t>
            </a:r>
          </a:p>
          <a:p>
            <a:r>
              <a:rPr lang="en-US" dirty="0"/>
              <a:t>Legal Fund	$10,000	</a:t>
            </a:r>
          </a:p>
          <a:p>
            <a:r>
              <a:rPr lang="en-US" dirty="0"/>
              <a:t>Web Site	$20	</a:t>
            </a:r>
          </a:p>
          <a:p>
            <a:r>
              <a:rPr lang="en-US" dirty="0"/>
              <a:t>Office Supplies and Postage	$100	</a:t>
            </a:r>
          </a:p>
          <a:p>
            <a:r>
              <a:rPr lang="en-US" dirty="0"/>
              <a:t>Mail Box	$50	</a:t>
            </a:r>
          </a:p>
          <a:p>
            <a:r>
              <a:rPr lang="en-US" dirty="0"/>
              <a:t>Petty Cash	$50	</a:t>
            </a:r>
          </a:p>
          <a:p>
            <a:r>
              <a:rPr lang="en-US" dirty="0"/>
              <a:t>Total Budgeted Annual Expense	$15,290	</a:t>
            </a:r>
          </a:p>
          <a:p>
            <a:r>
              <a:rPr lang="en-US" dirty="0"/>
              <a:t>Total Budgeted Annual Income	$15,500	</a:t>
            </a:r>
          </a:p>
          <a:p>
            <a:r>
              <a:rPr lang="en-US" dirty="0"/>
              <a:t>On-shore Piers	100	</a:t>
            </a:r>
          </a:p>
          <a:p>
            <a:r>
              <a:rPr lang="en-US" dirty="0"/>
              <a:t>Off-shore Piers	55	</a:t>
            </a:r>
          </a:p>
          <a:p>
            <a:r>
              <a:rPr lang="en-US" dirty="0"/>
              <a:t>Community Piers	0	</a:t>
            </a:r>
          </a:p>
          <a:p>
            <a:r>
              <a:rPr lang="en-US" dirty="0"/>
              <a:t>Total On-shore, Off-shore and Communitive Piers	155	</a:t>
            </a:r>
          </a:p>
          <a:p>
            <a:r>
              <a:rPr lang="en-US" dirty="0"/>
              <a:t>Calculated Fee With Equal Billing	$98.65	</a:t>
            </a:r>
          </a:p>
          <a:p>
            <a:r>
              <a:rPr lang="en-US" dirty="0"/>
              <a:t>Rounded 2017 Fee	$</a:t>
            </a:r>
            <a:r>
              <a:rPr lang="en-US" dirty="0" smtClean="0"/>
              <a:t>100 </a:t>
            </a: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8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Pier Budget 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en-US" dirty="0"/>
          </a:p>
          <a:p>
            <a:r>
              <a:rPr lang="en-US" dirty="0"/>
              <a:t> </a:t>
            </a:r>
            <a:r>
              <a:rPr lang="en-US" b="1" dirty="0"/>
              <a:t>Community Pier Fees Budget</a:t>
            </a:r>
            <a:r>
              <a:rPr lang="en-US" dirty="0"/>
              <a:t>	</a:t>
            </a:r>
            <a:r>
              <a:rPr lang="en-US" b="1" dirty="0"/>
              <a:t>Amount</a:t>
            </a:r>
            <a:r>
              <a:rPr lang="en-US" dirty="0"/>
              <a:t>	</a:t>
            </a:r>
          </a:p>
          <a:p>
            <a:r>
              <a:rPr lang="en-US" dirty="0"/>
              <a:t>Pier Install	$900	</a:t>
            </a:r>
          </a:p>
          <a:p>
            <a:r>
              <a:rPr lang="en-US" dirty="0"/>
              <a:t>Pier Removal / Storage	$1,300	</a:t>
            </a:r>
          </a:p>
          <a:p>
            <a:r>
              <a:rPr lang="en-US" dirty="0"/>
              <a:t>Pier Maintenance	$2,000	</a:t>
            </a:r>
          </a:p>
          <a:p>
            <a:r>
              <a:rPr lang="en-US" dirty="0"/>
              <a:t>Pier Replacement Fund	$1,400	</a:t>
            </a:r>
          </a:p>
          <a:p>
            <a:r>
              <a:rPr lang="en-US" dirty="0"/>
              <a:t>Community Pier Insurance	$800	</a:t>
            </a:r>
          </a:p>
          <a:p>
            <a:r>
              <a:rPr lang="en-US" dirty="0"/>
              <a:t>Office Supplies	$0	</a:t>
            </a:r>
          </a:p>
          <a:p>
            <a:r>
              <a:rPr lang="en-US" dirty="0"/>
              <a:t>Total </a:t>
            </a:r>
            <a:r>
              <a:rPr lang="en-US" dirty="0" err="1"/>
              <a:t>Bugeted</a:t>
            </a:r>
            <a:r>
              <a:rPr lang="en-US" dirty="0"/>
              <a:t> Annual Expense	$6,400	</a:t>
            </a:r>
          </a:p>
          <a:p>
            <a:r>
              <a:rPr lang="en-US" dirty="0"/>
              <a:t>Total </a:t>
            </a:r>
            <a:r>
              <a:rPr lang="en-US" dirty="0" err="1"/>
              <a:t>Bugeted</a:t>
            </a:r>
            <a:r>
              <a:rPr lang="en-US" dirty="0"/>
              <a:t> Annual Income	$6,800	</a:t>
            </a:r>
          </a:p>
          <a:p>
            <a:r>
              <a:rPr lang="en-US" dirty="0"/>
              <a:t>Number or Long Piers	16	</a:t>
            </a:r>
          </a:p>
          <a:p>
            <a:r>
              <a:rPr lang="en-US" dirty="0"/>
              <a:t>Number of Short Piers	2	</a:t>
            </a:r>
          </a:p>
          <a:p>
            <a:r>
              <a:rPr lang="en-US" dirty="0"/>
              <a:t>Long Pier Fee	$376.47	</a:t>
            </a:r>
          </a:p>
          <a:p>
            <a:r>
              <a:rPr lang="en-US" dirty="0"/>
              <a:t>Short Pier Fee	$188.24	</a:t>
            </a:r>
          </a:p>
          <a:p>
            <a:r>
              <a:rPr lang="en-US" dirty="0"/>
              <a:t>Rounded 2017 Long Pier Fee	$400	</a:t>
            </a:r>
          </a:p>
          <a:p>
            <a:r>
              <a:rPr lang="en-US" dirty="0"/>
              <a:t>Rounded 2017 Short Pier Fee	$200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01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of Year Financial Report 2016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828800"/>
            <a:ext cx="3476118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880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160</Words>
  <Application>Microsoft Office PowerPoint</Application>
  <PresentationFormat>On-screen Show (4:3)</PresentationFormat>
  <Paragraphs>88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Epworth Forest Administrative Committee  Annual Meeting        8/12/17 </vt:lpstr>
      <vt:lpstr>Meeting Guidelines </vt:lpstr>
      <vt:lpstr>Directors </vt:lpstr>
      <vt:lpstr>Order of Business </vt:lpstr>
      <vt:lpstr>Legal Cases 9/16 – 8/17</vt:lpstr>
      <vt:lpstr>Community Pier</vt:lpstr>
      <vt:lpstr>Shoreline Piers  Budget 2017</vt:lpstr>
      <vt:lpstr>Community Pier Budget 2017</vt:lpstr>
      <vt:lpstr>End of Year Financial Report 2016</vt:lpstr>
      <vt:lpstr>Financial Report</vt:lpstr>
      <vt:lpstr>Communications/website</vt:lpstr>
      <vt:lpstr>Concerns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Epworth Forest Administrative Committee  Annual Meeting        8/12/17</dc:title>
  <dc:creator>user</dc:creator>
  <cp:lastModifiedBy>user</cp:lastModifiedBy>
  <cp:revision>8</cp:revision>
  <dcterms:created xsi:type="dcterms:W3CDTF">2017-08-04T20:51:07Z</dcterms:created>
  <dcterms:modified xsi:type="dcterms:W3CDTF">2017-08-10T20:31:23Z</dcterms:modified>
</cp:coreProperties>
</file>